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1269" r:id="rId2"/>
    <p:sldId id="291" r:id="rId3"/>
    <p:sldId id="1270" r:id="rId4"/>
    <p:sldId id="344" r:id="rId5"/>
    <p:sldId id="1275" r:id="rId6"/>
    <p:sldId id="1281" r:id="rId7"/>
    <p:sldId id="1226" r:id="rId8"/>
    <p:sldId id="1272" r:id="rId9"/>
    <p:sldId id="363" r:id="rId10"/>
    <p:sldId id="1273" r:id="rId11"/>
    <p:sldId id="282" r:id="rId12"/>
    <p:sldId id="397" r:id="rId13"/>
    <p:sldId id="1277" r:id="rId14"/>
    <p:sldId id="1257" r:id="rId15"/>
    <p:sldId id="1259" r:id="rId16"/>
    <p:sldId id="1243" r:id="rId17"/>
    <p:sldId id="1244" r:id="rId18"/>
    <p:sldId id="1280" r:id="rId19"/>
    <p:sldId id="386" r:id="rId20"/>
    <p:sldId id="557" r:id="rId21"/>
    <p:sldId id="558" r:id="rId22"/>
    <p:sldId id="1282" r:id="rId23"/>
    <p:sldId id="559" r:id="rId24"/>
    <p:sldId id="1232" r:id="rId25"/>
    <p:sldId id="1279" r:id="rId26"/>
    <p:sldId id="382" r:id="rId27"/>
    <p:sldId id="1240" r:id="rId28"/>
    <p:sldId id="330" r:id="rId29"/>
    <p:sldId id="1241" r:id="rId30"/>
    <p:sldId id="1258" r:id="rId31"/>
    <p:sldId id="1260" r:id="rId32"/>
    <p:sldId id="1278" r:id="rId33"/>
    <p:sldId id="1274" r:id="rId34"/>
    <p:sldId id="1252" r:id="rId35"/>
    <p:sldId id="345" r:id="rId36"/>
    <p:sldId id="346" r:id="rId37"/>
    <p:sldId id="347" r:id="rId38"/>
    <p:sldId id="348" r:id="rId39"/>
    <p:sldId id="297" r:id="rId40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9" autoAdjust="0"/>
    <p:restoredTop sz="90922"/>
  </p:normalViewPr>
  <p:slideViewPr>
    <p:cSldViewPr>
      <p:cViewPr varScale="1">
        <p:scale>
          <a:sx n="198" d="100"/>
          <a:sy n="198" d="100"/>
        </p:scale>
        <p:origin x="192" y="432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28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Predictive Learning in the Dorsal Pathway: From Saccades to Navigation and Beyond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150393"/>
            <a:ext cx="9067799" cy="1262063"/>
          </a:xfrm>
        </p:spPr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8000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5625BA-2233-1043-AF0E-923AD3C1B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4" y="834592"/>
            <a:ext cx="6867525" cy="387944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AF7F6740-4236-5B44-B126-9FDF064C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725" y="3933825"/>
            <a:ext cx="8461888" cy="3429000"/>
          </a:xfrm>
        </p:spPr>
      </p:pic>
    </p:spTree>
    <p:extLst>
      <p:ext uri="{BB962C8B-B14F-4D97-AF65-F5344CB8AC3E}">
        <p14:creationId xmlns:p14="http://schemas.microsoft.com/office/powerpoint/2010/main" val="3531713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a hand?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Ventral pathway: Object Recognition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215" t="48568" r="34805" b="2268"/>
          <a:stretch/>
        </p:blipFill>
        <p:spPr>
          <a:xfrm>
            <a:off x="2371725" y="1647824"/>
            <a:ext cx="5334000" cy="56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7106-31CF-0A45-A873-FC5B1B638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025" y="2028825"/>
            <a:ext cx="2514600" cy="25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33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230686"/>
            <a:ext cx="9067799" cy="1422399"/>
          </a:xfrm>
        </p:spPr>
        <p:txBody>
          <a:bodyPr/>
          <a:lstStyle/>
          <a:p>
            <a:r>
              <a:rPr lang="en-US" dirty="0"/>
              <a:t>Dorsal Pathway &amp; Saccades: 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957" y="1823412"/>
            <a:ext cx="5029200" cy="26571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480592"/>
            <a:ext cx="5056908" cy="2851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39977" y="19526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3850051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346199"/>
          </a:xfrm>
        </p:spPr>
        <p:txBody>
          <a:bodyPr/>
          <a:lstStyle/>
          <a:p>
            <a:r>
              <a:rPr lang="en-US" dirty="0"/>
              <a:t>Predictive Learning in Navigation:</a:t>
            </a:r>
            <a:br>
              <a:rPr lang="en-US" dirty="0"/>
            </a:br>
            <a:r>
              <a:rPr lang="en-US" dirty="0"/>
              <a:t>Distributed, Coordinated Networks</a:t>
            </a:r>
          </a:p>
        </p:txBody>
      </p:sp>
      <p:pic>
        <p:nvPicPr>
          <p:cNvPr id="3076" name="Picture 4" descr="page9image38169360">
            <a:extLst>
              <a:ext uri="{FF2B5EF4-FFF2-40B4-BE49-F238E27FC236}">
                <a16:creationId xmlns:a16="http://schemas.microsoft.com/office/drawing/2014/main" id="{7807D8C3-79E9-0B4D-9651-458388B1B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725" y="1800225"/>
            <a:ext cx="5984488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5F8D1E-C941-9447-ADDA-0A1240497A45}"/>
              </a:ext>
            </a:extLst>
          </p:cNvPr>
          <p:cNvSpPr txBox="1"/>
          <p:nvPr/>
        </p:nvSpPr>
        <p:spPr>
          <a:xfrm>
            <a:off x="7629525" y="6444908"/>
            <a:ext cx="19812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Ranganath</a:t>
            </a:r>
            <a:r>
              <a:rPr lang="en-US" dirty="0"/>
              <a:t> &amp; Ritchey, 2012</a:t>
            </a:r>
          </a:p>
        </p:txBody>
      </p:sp>
    </p:spTree>
    <p:extLst>
      <p:ext uri="{BB962C8B-B14F-4D97-AF65-F5344CB8AC3E}">
        <p14:creationId xmlns:p14="http://schemas.microsoft.com/office/powerpoint/2010/main" val="223026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/>
              <a:t>Spiking Predictive Learning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5666D-8398-B94F-841E-3CA00C00D461}"/>
              </a:ext>
            </a:extLst>
          </p:cNvPr>
          <p:cNvSpPr txBox="1"/>
          <p:nvPr/>
        </p:nvSpPr>
        <p:spPr>
          <a:xfrm>
            <a:off x="503242" y="5749607"/>
            <a:ext cx="8985726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4925" indent="-314925">
              <a:buFont typeface="Arial" panose="020B0604020202020204" pitchFamily="34" charset="0"/>
              <a:buChar char="•"/>
            </a:pPr>
            <a:r>
              <a:rPr lang="en-US" dirty="0"/>
              <a:t>Multimodal sensory prediction: full field depth, foveal vision, somatosensory (whiskers, vestibular), body state (thirst, hunger)</a:t>
            </a:r>
          </a:p>
          <a:p>
            <a:pPr marL="314925" indent="-314925">
              <a:buFont typeface="Arial" panose="020B0604020202020204" pitchFamily="34" charset="0"/>
              <a:buChar char="•"/>
            </a:pPr>
            <a:r>
              <a:rPr lang="en-US" dirty="0"/>
              <a:t>Error-driven predictive learning based on action: predict next state</a:t>
            </a:r>
          </a:p>
          <a:p>
            <a:pPr marL="314925" indent="-314925">
              <a:buFont typeface="Arial" panose="020B0604020202020204" pitchFamily="34" charset="0"/>
              <a:buChar char="•"/>
            </a:pPr>
            <a:r>
              <a:rPr lang="en-US" dirty="0"/>
              <a:t>New fully spiking error-driven learning (bio backprop) model!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48DF4-E277-404F-8B07-20196D5D6B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91" y="1636042"/>
            <a:ext cx="3226296" cy="3107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EB38E-E80F-1A41-A5A2-3F2CF93DAC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5" y="1651520"/>
            <a:ext cx="3491464" cy="3779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B6333-CA73-1544-ADC7-C2090D6D25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391" y="1651520"/>
            <a:ext cx="3057102" cy="2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1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/>
              <a:t>Spiking Predictive Learning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5666D-8398-B94F-841E-3CA00C00D461}"/>
              </a:ext>
            </a:extLst>
          </p:cNvPr>
          <p:cNvSpPr txBox="1"/>
          <p:nvPr/>
        </p:nvSpPr>
        <p:spPr>
          <a:xfrm>
            <a:off x="503242" y="5749607"/>
            <a:ext cx="8985726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Navigation through prediction: no explicit allocentric map, just enough context to disambiguate predictions at different locations!</a:t>
            </a:r>
          </a:p>
          <a:p>
            <a:endParaRPr lang="en-US" dirty="0"/>
          </a:p>
          <a:p>
            <a:r>
              <a:rPr lang="en-US" dirty="0"/>
              <a:t>Parietal lobe learns structural representations of state-transitions caused by 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48DF4-E277-404F-8B07-20196D5D6B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91" y="1636042"/>
            <a:ext cx="3226296" cy="3107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EB38E-E80F-1A41-A5A2-3F2CF93DAC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725" y="1651520"/>
            <a:ext cx="3491464" cy="3779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B6333-CA73-1544-ADC7-C2090D6D25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391" y="1651520"/>
            <a:ext cx="3057102" cy="2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84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613118"/>
          </a:xfrm>
        </p:spPr>
        <p:txBody>
          <a:bodyPr/>
          <a:lstStyle/>
          <a:p>
            <a:r>
              <a:rPr lang="en-US" dirty="0"/>
              <a:t>Learned Receptive Fields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5666D-8398-B94F-841E-3CA00C00D461}"/>
              </a:ext>
            </a:extLst>
          </p:cNvPr>
          <p:cNvSpPr txBox="1"/>
          <p:nvPr/>
        </p:nvSpPr>
        <p:spPr>
          <a:xfrm>
            <a:off x="5988512" y="1452898"/>
            <a:ext cx="3125329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Border cells, corner cells, multiple resolution..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Work-in-progress: too dominated by high-frequency cases..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9E25D-21B4-6D47-A66C-4E4F30297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1452898"/>
            <a:ext cx="5293187" cy="52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6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8E869-9A0E-9644-8C3A-6247F90349BA}"/>
              </a:ext>
            </a:extLst>
          </p:cNvPr>
          <p:cNvGrpSpPr/>
          <p:nvPr/>
        </p:nvGrpSpPr>
        <p:grpSpPr>
          <a:xfrm>
            <a:off x="161957" y="1076601"/>
            <a:ext cx="6725836" cy="2574499"/>
            <a:chOff x="872800" y="4020276"/>
            <a:chExt cx="10481000" cy="3244985"/>
          </a:xfrm>
        </p:grpSpPr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B441FE6C-CF76-1446-AED9-2658B7B4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800" y="4020276"/>
              <a:ext cx="10481000" cy="3244985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6" name="Content Placeholder 7">
              <a:extLst>
                <a:ext uri="{FF2B5EF4-FFF2-40B4-BE49-F238E27FC236}">
                  <a16:creationId xmlns:a16="http://schemas.microsoft.com/office/drawing/2014/main" id="{9652D5BF-3E98-BD4B-8E43-3C3F07B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6" y="4170896"/>
              <a:ext cx="5817705" cy="2979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AA20C6-44F8-9441-AB78-16AFAE24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4" t="4502" r="47331" b="50000"/>
          <a:stretch/>
        </p:blipFill>
        <p:spPr>
          <a:xfrm>
            <a:off x="133936" y="3885235"/>
            <a:ext cx="3838821" cy="286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83711-34E6-0F4D-BAAA-EDE834EA827F}"/>
              </a:ext>
            </a:extLst>
          </p:cNvPr>
          <p:cNvSpPr txBox="1"/>
          <p:nvPr/>
        </p:nvSpPr>
        <p:spPr>
          <a:xfrm>
            <a:off x="7085834" y="2915683"/>
            <a:ext cx="1923778" cy="613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Seq 1: 42132431</a:t>
            </a:r>
          </a:p>
          <a:p>
            <a:r>
              <a:rPr lang="en-US" dirty="0"/>
              <a:t>Seq 2: 13423124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A4B7-1818-4445-A53C-1A834C2F17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725" y="3829227"/>
            <a:ext cx="3838821" cy="34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A7369-405A-6942-8D73-D238C46937E3}"/>
              </a:ext>
            </a:extLst>
          </p:cNvPr>
          <p:cNvSpPr txBox="1"/>
          <p:nvPr/>
        </p:nvSpPr>
        <p:spPr>
          <a:xfrm>
            <a:off x="4124325" y="3911751"/>
            <a:ext cx="16002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Progression of early pre-stimulus activity pattern similar to post-stimulus</a:t>
            </a:r>
          </a:p>
        </p:txBody>
      </p:sp>
    </p:spTree>
    <p:extLst>
      <p:ext uri="{BB962C8B-B14F-4D97-AF65-F5344CB8AC3E}">
        <p14:creationId xmlns:p14="http://schemas.microsoft.com/office/powerpoint/2010/main" val="282886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A66A-E226-4445-BA36-C66ADE43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25C3-23FB-DF40-9933-8E39A8D7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257426"/>
            <a:ext cx="9067799" cy="45021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John </a:t>
            </a:r>
            <a:r>
              <a:rPr lang="en-US" dirty="0" err="1"/>
              <a:t>Rohrlich</a:t>
            </a:r>
            <a:r>
              <a:rPr lang="en-US" dirty="0"/>
              <a:t> applying model to statistical learning in speech, using full auditory input.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Starting with Graf-Estes &amp; Lew-Williams 2015 stimuli based on </a:t>
            </a:r>
            <a:r>
              <a:rPr lang="en-US" dirty="0" err="1"/>
              <a:t>Saffran</a:t>
            </a:r>
            <a:r>
              <a:rPr lang="en-US" dirty="0"/>
              <a:t> et al paradigm.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Shows reliable effects for reliable vs. unreliable sequences.</a:t>
            </a:r>
          </a:p>
        </p:txBody>
      </p:sp>
      <p:pic>
        <p:nvPicPr>
          <p:cNvPr id="1026" name="Picture 2" descr="John ROHRLICH | Research Associate | PhD | University of Colorado Boulder,  CO | CUB | Department of Psychology and Neuroscience">
            <a:extLst>
              <a:ext uri="{FF2B5EF4-FFF2-40B4-BE49-F238E27FC236}">
                <a16:creationId xmlns:a16="http://schemas.microsoft.com/office/drawing/2014/main" id="{244A3E51-5CDD-6D40-9C26-09F7CA54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5" y="352425"/>
            <a:ext cx="1724893" cy="17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05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a form of predictive learning.</a:t>
            </a:r>
          </a:p>
          <a:p>
            <a:r>
              <a:rPr lang="en-US" sz="2400" dirty="0"/>
              <a:t>Builds on temporal-difference error-driven learning mechanism.</a:t>
            </a:r>
          </a:p>
          <a:p>
            <a:r>
              <a:rPr lang="en-US" sz="2400" dirty="0"/>
              <a:t>Ventral visual stream model: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r>
              <a:rPr lang="en-US" sz="2400" dirty="0"/>
              <a:t>Dorsal visual stream models: predictive coding in saccades, and coordinated processing across multiple areas to support navigation and strategic, goal-driven behavior.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Andrew Carlson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Riley </a:t>
            </a:r>
            <a:r>
              <a:rPr lang="en-US" sz="2400" dirty="0" err="1">
                <a:solidFill>
                  <a:schemeClr val="tx1"/>
                </a:solidFill>
              </a:rPr>
              <a:t>DeHaan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April Luo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Jessica </a:t>
            </a:r>
            <a:r>
              <a:rPr lang="en-US" sz="2400" dirty="0" err="1">
                <a:solidFill>
                  <a:schemeClr val="tx1"/>
                </a:solidFill>
              </a:rPr>
              <a:t>Mollick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John </a:t>
            </a:r>
            <a:r>
              <a:rPr lang="en-US" sz="2400" dirty="0" err="1">
                <a:solidFill>
                  <a:schemeClr val="tx1"/>
                </a:solidFill>
              </a:rPr>
              <a:t>Rohrlich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Jake </a:t>
            </a:r>
            <a:r>
              <a:rPr lang="en-US" sz="2400" dirty="0" err="1">
                <a:solidFill>
                  <a:schemeClr val="tx1"/>
                </a:solidFill>
              </a:rPr>
              <a:t>Russin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Maryam </a:t>
            </a:r>
            <a:r>
              <a:rPr lang="en-US" sz="2400" dirty="0" err="1">
                <a:solidFill>
                  <a:schemeClr val="tx1"/>
                </a:solidFill>
              </a:rPr>
              <a:t>Zolfaghar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35192" y="1518288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06E0B62-2AFE-124C-964B-D8EDC05DE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5191" y="3142581"/>
            <a:ext cx="4423133" cy="315344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Collaborators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Charan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</a:t>
            </a:r>
            <a:r>
              <a:rPr lang="en-US" sz="2600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Ranganath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(Davis)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Erie Boorman (Davis)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Ignacio </a:t>
            </a:r>
            <a:r>
              <a:rPr lang="en-US" sz="2600" dirty="0" err="1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Saez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 (Davis)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Jonathan Cohen (Princeton)</a:t>
            </a:r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407D5-8E7E-0F45-B4EE-21CC9DCC8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1724025"/>
            <a:ext cx="8908643" cy="5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1" y="1876425"/>
            <a:ext cx="9067799" cy="4349754"/>
          </a:xfrm>
        </p:spPr>
        <p:txBody>
          <a:bodyPr/>
          <a:lstStyle/>
          <a:p>
            <a:r>
              <a:rPr lang="en-US" dirty="0"/>
              <a:t>Computational level:                                         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/ biological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/ cognitive level:                                </a:t>
            </a:r>
            <a:r>
              <a:rPr lang="en-US" i="1" dirty="0"/>
              <a:t>what can be learned?</a:t>
            </a:r>
          </a:p>
          <a:p>
            <a:pPr lvl="1"/>
            <a:r>
              <a:rPr lang="en-US" i="1" dirty="0"/>
              <a:t>Ventral pathway: object recognition</a:t>
            </a:r>
          </a:p>
          <a:p>
            <a:pPr lvl="1"/>
            <a:r>
              <a:rPr lang="en-US" i="1" dirty="0"/>
              <a:t>Dorsal pathway: saccades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A30C-81F0-8945-9B8B-1BF4878A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Comparison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208E3-3E75-A743-9860-9B3F5778B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647825"/>
            <a:ext cx="4572000" cy="2436254"/>
          </a:xfr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B8E2F-443E-654D-A1ED-CBD251235F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672" y="1647825"/>
            <a:ext cx="4584700" cy="458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64B12-6435-9B4E-967D-AC6027B61536}"/>
              </a:ext>
            </a:extLst>
          </p:cNvPr>
          <p:cNvSpPr txBox="1"/>
          <p:nvPr/>
        </p:nvSpPr>
        <p:spPr>
          <a:xfrm>
            <a:off x="390525" y="4314825"/>
            <a:ext cx="4646616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progressive formation of abstract categories -- low dimensional, V1-like representations even in highest layers</a:t>
            </a:r>
          </a:p>
          <a:p>
            <a:endParaRPr lang="en-US" dirty="0"/>
          </a:p>
          <a:p>
            <a:r>
              <a:rPr lang="en-US" dirty="0"/>
              <a:t>Diffs: Bidirectional connectivity, inhibitory competition, small amounts of Hebbian learning..</a:t>
            </a:r>
          </a:p>
        </p:txBody>
      </p:sp>
    </p:spTree>
    <p:extLst>
      <p:ext uri="{BB962C8B-B14F-4D97-AF65-F5344CB8AC3E}">
        <p14:creationId xmlns:p14="http://schemas.microsoft.com/office/powerpoint/2010/main" val="4058894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01994-28BE-3C45-9301-B5DF528CF0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25" y="1724025"/>
            <a:ext cx="6914905" cy="54616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 err="1"/>
              <a:t>Lillicrap</a:t>
            </a:r>
            <a:r>
              <a:rPr lang="en-US" dirty="0"/>
              <a:t>, T. P., Santoro, A., Marris, L., Akerman, C. J., &amp; Hinton, G. (2020). Backpropagation and the brain.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(6), 335–346.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E1B74-8A39-894A-89B3-C774539A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333625"/>
            <a:ext cx="9067799" cy="1262063"/>
          </a:xfrm>
        </p:spPr>
        <p:txBody>
          <a:bodyPr/>
          <a:lstStyle/>
          <a:p>
            <a:r>
              <a:rPr lang="en-US" dirty="0"/>
              <a:t>Where do the targets &amp;</a:t>
            </a:r>
            <a:br>
              <a:rPr lang="en-US" dirty="0"/>
            </a:br>
            <a:r>
              <a:rPr lang="en-US" dirty="0"/>
              <a:t> error signals come from?</a:t>
            </a:r>
          </a:p>
        </p:txBody>
      </p:sp>
    </p:spTree>
    <p:extLst>
      <p:ext uri="{BB962C8B-B14F-4D97-AF65-F5344CB8AC3E}">
        <p14:creationId xmlns:p14="http://schemas.microsoft.com/office/powerpoint/2010/main" val="6628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10587</TotalTime>
  <Words>1269</Words>
  <Application>Microsoft Macintosh PowerPoint</Application>
  <PresentationFormat>Custom</PresentationFormat>
  <Paragraphs>174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Symbol</vt:lpstr>
      <vt:lpstr>Times New Roman</vt:lpstr>
      <vt:lpstr>Wingdings</vt:lpstr>
      <vt:lpstr>ror_std_emerbrain</vt:lpstr>
      <vt:lpstr>Predictive Learning in the Dorsal Pathway: From Saccades to Navigation and Beyond</vt:lpstr>
      <vt:lpstr>The Mystery of (Knowledge) Development</vt:lpstr>
      <vt:lpstr>Three Levels</vt:lpstr>
      <vt:lpstr>Bidirectional Connections Carry Error Gradients (GeneRec; O’Reilly, 1996)</vt:lpstr>
      <vt:lpstr>Many different approaches.. (Whittington &amp; Bogacz Review, TICS, 2019)</vt:lpstr>
      <vt:lpstr>Where do the targets &amp;  error signals come from?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Thalamocortical Loop Biology (Sherman &amp; Guillery, 2006)</vt:lpstr>
      <vt:lpstr>The Pulvinar = Projection Screen (c.f. Mumford, 1991 “blackboard”)</vt:lpstr>
      <vt:lpstr>Deep Predictive Learning</vt:lpstr>
      <vt:lpstr>Functionally: does it work?</vt:lpstr>
      <vt:lpstr>Ventral pathway: Object Recognition</vt:lpstr>
      <vt:lpstr>PowerPoint Presentation</vt:lpstr>
      <vt:lpstr>Model vs. Monkeys: Categories Emerge in Higher Layers</vt:lpstr>
      <vt:lpstr>Categories not in V1; Emerge in IT Obj Rec Pathway</vt:lpstr>
      <vt:lpstr>Dorsal Pathway &amp; Saccades: Predictive Remapping</vt:lpstr>
      <vt:lpstr>Predictive Learning in Navigation: Distributed, Coordinated Networks</vt:lpstr>
      <vt:lpstr>Spiking Predictive Learning Model</vt:lpstr>
      <vt:lpstr>Spiking Predictive Learning Model</vt:lpstr>
      <vt:lpstr>Learned Receptive Fields</vt:lpstr>
      <vt:lpstr>Experimental Test</vt:lpstr>
      <vt:lpstr>Speech Perception</vt:lpstr>
      <vt:lpstr>Key Biological Data</vt:lpstr>
      <vt:lpstr>Conclusions</vt:lpstr>
      <vt:lpstr>Thanks To</vt:lpstr>
      <vt:lpstr>Key Diffs From Friston / Bayes</vt:lpstr>
      <vt:lpstr>Model vs. Humans</vt:lpstr>
      <vt:lpstr>PowerPoint Presentation</vt:lpstr>
      <vt:lpstr>Backprop Comparison Models</vt:lpstr>
      <vt:lpstr>“Standard” approach (Friston et al)</vt:lpstr>
      <vt:lpstr>Hebbian is too Dumb!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157</cp:revision>
  <dcterms:created xsi:type="dcterms:W3CDTF">2009-03-18T06:10:11Z</dcterms:created>
  <dcterms:modified xsi:type="dcterms:W3CDTF">2021-06-01T04:51:47Z</dcterms:modified>
</cp:coreProperties>
</file>